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0" r:id="rId7"/>
    <p:sldId id="268" r:id="rId8"/>
    <p:sldId id="271" r:id="rId9"/>
    <p:sldId id="269" r:id="rId10"/>
    <p:sldId id="272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75" autoAdjust="0"/>
  </p:normalViewPr>
  <p:slideViewPr>
    <p:cSldViewPr snapToGrid="0">
      <p:cViewPr varScale="1">
        <p:scale>
          <a:sx n="87" d="100"/>
          <a:sy n="87" d="100"/>
        </p:scale>
        <p:origin x="23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82392-362F-44D5-81BD-C73A5E8F02CA}" type="datetimeFigureOut">
              <a:rPr lang="ru-RU" smtClean="0"/>
              <a:t>27.05.2022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CEDB7-6F70-4EBD-99A1-49C3EF8F7B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819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Здравствуйте, вашему вниманию доклад на тему </a:t>
            </a:r>
            <a:r>
              <a:rPr lang="en-US" dirty="0"/>
              <a:t>“</a:t>
            </a:r>
            <a:r>
              <a:rPr lang="ru-RU" dirty="0"/>
              <a:t>Моделирование распространения трещин в керамике из гидроксиапатита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5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10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В ходе проделанной работы была создана компьютерная модель керамического материала состоящего только из </a:t>
            </a:r>
            <a:r>
              <a:rPr lang="ru-RU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 без добавления МУНТ.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dirty="0">
                <a:effectLst/>
                <a:ea typeface="Times New Roman" panose="02020603050405020304" pitchFamily="18" charset="0"/>
              </a:rPr>
              <a:t>Так же был смоделирован процесс разрушения данной керамики, в частности, моделирование распространения трещин под воздействием внешних нагрузок.</a:t>
            </a:r>
          </a:p>
          <a:p>
            <a:pPr marL="493200" indent="457200">
              <a:lnSpc>
                <a:spcPct val="200000"/>
              </a:lnSpc>
              <a:buNone/>
            </a:pPr>
            <a:r>
              <a:rPr lang="ru-RU" sz="1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dirty="0">
              <a:effectLst/>
              <a:ea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982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 данным Росстата за 2021 год, большое количество людей страдает костными заболеваниями, сопровождаемые повреждениями костных тканей.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Всё это приводит к необходимости хирургического вмешательства с последующим внедрением имплантатов для реконструкции костных тканей и замещения костных дефектов. Материал такого назначения должен быть биоактивен и биосовместим с костными тканями человека. 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64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Так, наиболее перспективным и приоритетным путем создания новых биоматериалов для костных имплантатов является использование гидроксиапатита. Этот материал является схожим по химическому составу с костной тканью. Он является основной минеральной составляющей костей (около 50%) и зубов (около 96% в эмали).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основными недостатками имплантата из ГА или покрытий ГА являются их плохая вязкость разрушения и износостойкость.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6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Механические свойства ГА могут быть улучшены за счёт усиления некоторыми вторичными материалами, например, углеродными нанотрубками (УНТ), имеющие высокую прочность.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Группой ученых </a:t>
            </a:r>
            <a:r>
              <a:rPr lang="ru-RU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Института физики прочности и материаловедения СО РАН </a:t>
            </a:r>
            <a:r>
              <a:rPr lang="ru-RU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г.Томска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была получена композитная керамика на основе ГА с добавлением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многостенных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УНТ, которые использовались в качестве упрочняющих добавок. Показано, что добавление нанотрубок в содержании до 0.5 масс.% позволяют повысить прочность и твердость керамики ГА, однако,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повышают незначительно.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166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Таким образом, для определения оптимальных прочностных характеристик таких композитов, необходимо создание большего количества образцов с варьированием концентраций нанотрубок.</a:t>
            </a:r>
            <a:r>
              <a:rPr lang="ru-RU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Однако, этот процесс может быть затруднительным с экспериментальной точки зрения. Эффективнее сначала построить модель материала и провести испытания механических свойств полученной модели, которую можно использовать в качестве дополнительного инструмента, позволяющего снизить количество проводимых экспериментальных процедур.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рамках данной работы построение компьютерной модели керамического материала, состоящего из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гидроксиапатитовой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матрицы без добавления нанотрубок, а также моделирование процесса разрушения данной керамики, в частности, моделирование распространения трещин под воздействием внешних нагрузок,  в зависимости от количества содержащихся пор в образце, так как пористость оказывает влияние на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трещиностойкость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4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Моделирование было проведено в программном пакете COMSOL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Multiphysics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программное обеспечение (ПО) для анализа конечных элементов, решения и моделирования различных задач физики 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мультифизики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В COMSOL анализ реализован с помощью метода конечных элементов (МКЭ).  ПО, использующее МКЭ, предоставляет широкий спектр возможностей моделирования для контроля сложности и точности анализа системы. Как правило, чем больше элементов в сетке, тем точнее решение дискретизированной задачи. Таким образом, можно увеличить концентрацию элементов в местах предполагаемой деформации или изгиба, или наоборот, уменьшить количество элементов для уменьшения вычислений. </a:t>
            </a: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217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данной работе была построена 2D модель образца для снижения времени расчетов. Структура образца задана с использованием встроенных инструментов задания геометрии, с помощью которых были определены габариты образца, количество, размер и расположение пор. При построении модели образца была выделена область вдоль предположительной траектории распространения трещин для увеличения концентрации сетки в ней. В модели образца был задан материал Ca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(PO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800" baseline="-25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(OH)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Calcium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hydroxyapatite</a:t>
            </a:r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взятый из встроенной библиотеки, а для расчетов механических свойств материала были определены модуль Юнга 80 ГПа и коэффициент Пуассона 0.2.  Про сетку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8807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шаге механика разрушения твердого тела была реализована в модуле “Механика конструкций”, образец был зафиксирован в пространстве, определены вектор и сила нагрузки. Для вывода полученных результатов был настроен встроенный решатель, в результате расчётов которого получена траектория прохождения трещин в образцах с одной и несколькими порами.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5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видно из полученных результатов , траектория трещин проходит через поры в образцах, и, с увеличением пор возрастает количество путей развития трещин. Следовательно, энергия распространения трещины рассеивается, что приводит к увеличению вероятности разрушения материала.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CEDB7-6F70-4EBD-99A1-49C3EF8F7B6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614BB-D306-47F8-829A-AF9EAA72BF20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122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C958A-1439-4E67-B66F-916F6B3D7055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087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1B7C-F931-4D5A-B65C-4F26AFE80740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67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133E-3DDE-433E-928C-C3E420150C82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162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0E04F-0B42-4507-9D37-46575BDF8CD4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5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7667-1CA8-48A5-A194-5517C7F462BB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757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8F6FD-7D18-4C6E-9B8A-D9974E82800A}" type="datetime1">
              <a:rPr lang="ru-RU" smtClean="0"/>
              <a:t>27.05.2022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77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44AE4-3D9E-4C23-A186-B9026FE64B01}" type="datetime1">
              <a:rPr lang="ru-RU" smtClean="0"/>
              <a:t>27.05.2022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9322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B0EE7-CA9B-4D68-B55F-C929B50FF830}" type="datetime1">
              <a:rPr lang="ru-RU" smtClean="0"/>
              <a:t>27.05.2022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7978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BB80DBE7-8200-4C2D-A3C6-27AEFB71C688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017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0DEF3-51DD-4D75-B426-807547113237}" type="datetime1">
              <a:rPr lang="ru-RU" smtClean="0"/>
              <a:t>27.05.2022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85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B80834-7040-4C72-885A-9E69F28F35B7}" type="datetime1">
              <a:rPr lang="ru-RU" smtClean="0"/>
              <a:t>27.05.2022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118CFF58-76D3-45E4-AEA7-5CBD7A5506C7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43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5486" y="2511871"/>
            <a:ext cx="7513028" cy="211126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b="1" dirty="0">
                <a:solidFill>
                  <a:srgbClr val="000000"/>
                </a:solidFill>
                <a:effectLst/>
                <a:latin typeface="+mn-lt"/>
                <a:ea typeface="Times New Roman" panose="02020603050405020304" pitchFamily="18" charset="0"/>
              </a:rPr>
              <a:t>МОДЕЛИРОВАНИЕ РАСПРОСТРАНЕНИЯ ТРЕЩИН В КЕРАМИКЕ ИЗ ГИДРОКСИАПАТИТА</a:t>
            </a:r>
            <a:br>
              <a:rPr lang="ru-RU" sz="13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2700" dirty="0">
                <a:effectLst/>
              </a:rPr>
            </a:br>
            <a:r>
              <a:rPr lang="ru-RU" sz="2700" dirty="0"/>
              <a:t> </a:t>
            </a:r>
            <a:br>
              <a:rPr lang="ru-RU" dirty="0"/>
            </a:br>
            <a:endParaRPr lang="ru-RU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4005997" y="5585407"/>
            <a:ext cx="1246309" cy="336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sz="1350" dirty="0"/>
              <a:t>Томск 2022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3F844E-E2B4-439A-84A3-69B6AD989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1" y="984364"/>
            <a:ext cx="3490729" cy="9166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37D471-D826-43D0-91C4-83345E3D3E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710" y="1120008"/>
            <a:ext cx="2617474" cy="518849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E4758C45-5A36-4AC5-A5EB-D7C902032AB6}"/>
              </a:ext>
            </a:extLst>
          </p:cNvPr>
          <p:cNvSpPr txBox="1">
            <a:spLocks/>
          </p:cNvSpPr>
          <p:nvPr/>
        </p:nvSpPr>
        <p:spPr>
          <a:xfrm>
            <a:off x="409790" y="3465157"/>
            <a:ext cx="6427430" cy="776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500" dirty="0"/>
              <a:t>Презентация к докладу </a:t>
            </a:r>
          </a:p>
          <a:p>
            <a:pPr algn="l" fontAlgn="base"/>
            <a:r>
              <a:rPr lang="ru-RU" sz="1500" b="1" dirty="0"/>
              <a:t>«Научная сессия ТУСУР – 2022»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E63158-2272-4016-BA50-4F828CEF449A}"/>
              </a:ext>
            </a:extLst>
          </p:cNvPr>
          <p:cNvSpPr txBox="1"/>
          <p:nvPr/>
        </p:nvSpPr>
        <p:spPr>
          <a:xfrm>
            <a:off x="409790" y="4346131"/>
            <a:ext cx="326724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Докладчик</a:t>
            </a:r>
            <a:r>
              <a:rPr lang="en-US" sz="1350" dirty="0"/>
              <a:t>:</a:t>
            </a:r>
            <a:r>
              <a:rPr lang="ru-RU" sz="1350" dirty="0"/>
              <a:t> Г.В. Белоус, студент каф. КСУП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0645A4-CCF4-4B82-9838-4549BDE102E9}"/>
              </a:ext>
            </a:extLst>
          </p:cNvPr>
          <p:cNvSpPr txBox="1"/>
          <p:nvPr/>
        </p:nvSpPr>
        <p:spPr>
          <a:xfrm>
            <a:off x="409789" y="4640773"/>
            <a:ext cx="69660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Соавторы</a:t>
            </a:r>
            <a:r>
              <a:rPr lang="en-US" sz="1350" dirty="0"/>
              <a:t>:</a:t>
            </a:r>
            <a:r>
              <a:rPr lang="ru-RU" sz="1350" dirty="0"/>
              <a:t> Д.Д. Скоробогатов, студент каф. КСУП, А.Е. Резванова, </a:t>
            </a:r>
            <a:r>
              <a:rPr lang="ru-RU" sz="1350" dirty="0" err="1"/>
              <a:t>мнс</a:t>
            </a:r>
            <a:r>
              <a:rPr lang="ru-RU" sz="1350" dirty="0"/>
              <a:t> </a:t>
            </a:r>
            <a:r>
              <a:rPr lang="ru-RU" sz="1350" dirty="0" err="1"/>
              <a:t>ЛМИиФ</a:t>
            </a:r>
            <a:r>
              <a:rPr lang="ru-RU" sz="1350" dirty="0"/>
              <a:t> ИФПМ СО РАН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89EC36-E527-4C8B-AF6E-CD50476F602B}"/>
              </a:ext>
            </a:extLst>
          </p:cNvPr>
          <p:cNvSpPr txBox="1"/>
          <p:nvPr/>
        </p:nvSpPr>
        <p:spPr>
          <a:xfrm>
            <a:off x="409790" y="4917772"/>
            <a:ext cx="45012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/>
              <a:t>Руководитель</a:t>
            </a:r>
            <a:r>
              <a:rPr lang="en-US" sz="1350" dirty="0"/>
              <a:t>: </a:t>
            </a:r>
            <a:r>
              <a:rPr lang="ru-RU" sz="1350" dirty="0"/>
              <a:t>А.Н. Пономарев, </a:t>
            </a:r>
            <a:r>
              <a:rPr lang="ru-RU" sz="1350" dirty="0" err="1"/>
              <a:t>к.ф-м.н</a:t>
            </a:r>
            <a:r>
              <a:rPr lang="ru-RU" sz="1350" dirty="0"/>
              <a:t>., доцент каф. КСУП</a:t>
            </a:r>
          </a:p>
        </p:txBody>
      </p:sp>
    </p:spTree>
    <p:extLst>
      <p:ext uri="{BB962C8B-B14F-4D97-AF65-F5344CB8AC3E}">
        <p14:creationId xmlns:p14="http://schemas.microsoft.com/office/powerpoint/2010/main" val="170403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4204" y="96874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228821" y="5928521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DAC03-AA2B-40DB-9A04-5CF1073D8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29A877-7B6E-4174-B0A2-D669BAF97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7" y="859547"/>
            <a:ext cx="2309426" cy="26393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9BEDDF-4D71-454E-9A2A-0C44A2FB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81" y="3253608"/>
            <a:ext cx="2290069" cy="26172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EBE29B-9EAA-4DD3-9BAD-B7523133BB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07" y="929479"/>
            <a:ext cx="2290069" cy="261722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69D9018-A348-40FB-8BFA-6B85483C41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32" y="3253608"/>
            <a:ext cx="2340549" cy="26749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2E647B-230C-4B2C-9523-DAEF403EB15E}"/>
              </a:ext>
            </a:extLst>
          </p:cNvPr>
          <p:cNvSpPr txBox="1"/>
          <p:nvPr/>
        </p:nvSpPr>
        <p:spPr>
          <a:xfrm>
            <a:off x="1070746" y="3656927"/>
            <a:ext cx="885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8273E8-32EA-4DB5-BF46-D3D3DFCE1E80}"/>
              </a:ext>
            </a:extLst>
          </p:cNvPr>
          <p:cNvSpPr txBox="1"/>
          <p:nvPr/>
        </p:nvSpPr>
        <p:spPr>
          <a:xfrm>
            <a:off x="3033628" y="2625621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11.2%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364093-E344-4B65-A64B-ADC600631EBE}"/>
              </a:ext>
            </a:extLst>
          </p:cNvPr>
          <p:cNvSpPr txBox="1"/>
          <p:nvPr/>
        </p:nvSpPr>
        <p:spPr>
          <a:xfrm>
            <a:off x="5198577" y="3652699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18%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C0068B-F03A-43C1-BD64-550BCD27EEED}"/>
              </a:ext>
            </a:extLst>
          </p:cNvPr>
          <p:cNvSpPr txBox="1"/>
          <p:nvPr/>
        </p:nvSpPr>
        <p:spPr>
          <a:xfrm>
            <a:off x="7179494" y="2645749"/>
            <a:ext cx="11574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26.4%</a:t>
            </a:r>
          </a:p>
        </p:txBody>
      </p:sp>
    </p:spTree>
    <p:extLst>
      <p:ext uri="{BB962C8B-B14F-4D97-AF65-F5344CB8AC3E}">
        <p14:creationId xmlns:p14="http://schemas.microsoft.com/office/powerpoint/2010/main" val="1149156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1349" y="986021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4134" y="1727689"/>
            <a:ext cx="8124092" cy="3870446"/>
          </a:xfrm>
        </p:spPr>
        <p:txBody>
          <a:bodyPr>
            <a:normAutofit/>
          </a:bodyPr>
          <a:lstStyle/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1. Создана компьютерная </a:t>
            </a:r>
            <a:r>
              <a:rPr lang="en-US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2D 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модель структуры керамического материала, состоящего из </a:t>
            </a:r>
            <a:r>
              <a:rPr lang="ru-RU" sz="21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гидроксиапатитовой</a:t>
            </a: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матрицы.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effectLst/>
                <a:ea typeface="Times New Roman" panose="02020603050405020304" pitchFamily="18" charset="0"/>
              </a:rPr>
              <a:t>2. Смоделирован процесс распространения трещин в керамике под воздействием внешних нагрузок.</a:t>
            </a:r>
          </a:p>
          <a:p>
            <a:pPr marL="369900" indent="342900" algn="just">
              <a:lnSpc>
                <a:spcPct val="110000"/>
              </a:lnSpc>
              <a:buNone/>
            </a:pPr>
            <a:r>
              <a:rPr lang="ru-RU" sz="2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Результаты данной работы являются первым шагом (предварительным этапом) к моделированию физико-механических свойств двухфазных материалов.</a:t>
            </a:r>
            <a:endParaRPr lang="ru-RU" sz="2100" dirty="0">
              <a:effectLst/>
              <a:ea typeface="Times New Roman" panose="02020603050405020304" pitchFamily="18" charset="0"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pPr marL="369900" indent="342900">
              <a:lnSpc>
                <a:spcPct val="120000"/>
              </a:lnSpc>
              <a:buNone/>
            </a:pPr>
            <a:endParaRPr lang="ru-RU" sz="4650" dirty="0">
              <a:effectLst/>
            </a:endParaRPr>
          </a:p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39878E-4797-4E89-AAE3-B71966C0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37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46" y="2954216"/>
            <a:ext cx="7765322" cy="588396"/>
          </a:xfrm>
        </p:spPr>
        <p:txBody>
          <a:bodyPr>
            <a:normAutofit/>
          </a:bodyPr>
          <a:lstStyle/>
          <a:p>
            <a:pPr marL="27675" indent="0" algn="ctr">
              <a:buNone/>
            </a:pPr>
            <a:r>
              <a:rPr lang="ru-RU" sz="3300" dirty="0"/>
              <a:t>Спасибо за внимание!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487" y="3639926"/>
            <a:ext cx="1493044" cy="1750219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EBF202C-4267-4C64-9B55-FFCDF761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85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921405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Актуальность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47CCB8-2885-4411-AE97-08EA673A7C62}"/>
              </a:ext>
            </a:extLst>
          </p:cNvPr>
          <p:cNvSpPr/>
          <p:nvPr/>
        </p:nvSpPr>
        <p:spPr>
          <a:xfrm>
            <a:off x="5138190" y="5319001"/>
            <a:ext cx="298165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Пример костно-мышечного заболевания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37BDE17-B491-47DF-9EC3-6CE733F0A62D}"/>
              </a:ext>
            </a:extLst>
          </p:cNvPr>
          <p:cNvSpPr/>
          <p:nvPr/>
        </p:nvSpPr>
        <p:spPr>
          <a:xfrm>
            <a:off x="1201467" y="5594982"/>
            <a:ext cx="249193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Отчёт Росстат за 2021 год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9D3AC5-64C2-41D3-BD69-DD1F50A7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13" y="1927099"/>
            <a:ext cx="3515806" cy="33919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1F5049-2D02-413E-A011-9BA822267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5" y="1775184"/>
            <a:ext cx="4405505" cy="380927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38E4E22-9FE9-4B3B-AC71-EC573F20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352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02123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>
                <a:effectLst/>
              </a:rPr>
              <a:t>Гидроксиапатит(ГА)</a:t>
            </a:r>
            <a:endParaRPr lang="en-US" sz="3300" dirty="0">
              <a:effectLst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89DFE5B1-B0A0-43EF-B9CC-8DFF861D2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41" y="1738182"/>
            <a:ext cx="7975917" cy="1038134"/>
          </a:xfrm>
        </p:spPr>
        <p:txBody>
          <a:bodyPr>
            <a:noAutofit/>
          </a:bodyPr>
          <a:lstStyle/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ГА является основным компонентом кости.</a:t>
            </a:r>
          </a:p>
          <a:p>
            <a:pPr marL="337500" lvl="1" indent="0">
              <a:buSzPct val="100000"/>
              <a:buNone/>
            </a:pPr>
            <a:r>
              <a:rPr lang="ru-RU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Основными недостатками имплантата ГА являются их плохая вязкость разрушения и износостойкость.</a:t>
            </a:r>
            <a:endParaRPr lang="ru-RU" sz="1800" dirty="0"/>
          </a:p>
        </p:txBody>
      </p:sp>
      <p:pic>
        <p:nvPicPr>
          <p:cNvPr id="5" name="image9.jpeg">
            <a:extLst>
              <a:ext uri="{FF2B5EF4-FFF2-40B4-BE49-F238E27FC236}">
                <a16:creationId xmlns:a16="http://schemas.microsoft.com/office/drawing/2014/main" id="{7029573A-17A3-4007-BCF4-AC93988EE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6548" y="4160185"/>
            <a:ext cx="854869" cy="1284446"/>
          </a:xfrm>
          <a:prstGeom prst="rect">
            <a:avLst/>
          </a:prstGeom>
        </p:spPr>
      </p:pic>
      <p:pic>
        <p:nvPicPr>
          <p:cNvPr id="6" name="image10.jpeg">
            <a:extLst>
              <a:ext uri="{FF2B5EF4-FFF2-40B4-BE49-F238E27FC236}">
                <a16:creationId xmlns:a16="http://schemas.microsoft.com/office/drawing/2014/main" id="{17FC65DB-A841-4FC5-8221-F7CFF2779FD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681" y="4161137"/>
            <a:ext cx="1338263" cy="1282541"/>
          </a:xfrm>
          <a:prstGeom prst="rect">
            <a:avLst/>
          </a:prstGeom>
        </p:spPr>
      </p:pic>
      <p:pic>
        <p:nvPicPr>
          <p:cNvPr id="7" name="image11.jpeg">
            <a:extLst>
              <a:ext uri="{FF2B5EF4-FFF2-40B4-BE49-F238E27FC236}">
                <a16:creationId xmlns:a16="http://schemas.microsoft.com/office/drawing/2014/main" id="{D27D00ED-302A-4916-806C-F7B36A91F7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3691" y="2710410"/>
            <a:ext cx="1931093" cy="143718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CBCB1-1858-415B-8CC5-B40E66D6AEC6}"/>
              </a:ext>
            </a:extLst>
          </p:cNvPr>
          <p:cNvSpPr/>
          <p:nvPr/>
        </p:nvSpPr>
        <p:spPr>
          <a:xfrm>
            <a:off x="248250" y="5412681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Различные формы ГА</a:t>
            </a:r>
          </a:p>
        </p:txBody>
      </p:sp>
      <p:pic>
        <p:nvPicPr>
          <p:cNvPr id="11" name="image15.jpeg">
            <a:extLst>
              <a:ext uri="{FF2B5EF4-FFF2-40B4-BE49-F238E27FC236}">
                <a16:creationId xmlns:a16="http://schemas.microsoft.com/office/drawing/2014/main" id="{FE4AAC91-9429-431A-BE04-2394D115E2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5227" y="2987306"/>
            <a:ext cx="2266730" cy="1749975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C5B8265-6B05-44B1-B060-9348B1F58EDB}"/>
              </a:ext>
            </a:extLst>
          </p:cNvPr>
          <p:cNvSpPr/>
          <p:nvPr/>
        </p:nvSpPr>
        <p:spPr>
          <a:xfrm>
            <a:off x="2615592" y="4736238"/>
            <a:ext cx="2286000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50" dirty="0"/>
              <a:t>Пористая ГА керамика</a:t>
            </a:r>
          </a:p>
        </p:txBody>
      </p:sp>
      <p:pic>
        <p:nvPicPr>
          <p:cNvPr id="13" name="Рисунок 12" descr="структура кости 2">
            <a:extLst>
              <a:ext uri="{FF2B5EF4-FFF2-40B4-BE49-F238E27FC236}">
                <a16:creationId xmlns:a16="http://schemas.microsoft.com/office/drawing/2014/main" id="{DF3215B6-3AA6-4970-A193-3562C3518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42" y="2768346"/>
            <a:ext cx="3933838" cy="21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7B9F24B-B262-4D57-9E4A-5BA6CE8FC9FC}"/>
              </a:ext>
            </a:extLst>
          </p:cNvPr>
          <p:cNvSpPr txBox="1"/>
          <p:nvPr/>
        </p:nvSpPr>
        <p:spPr>
          <a:xfrm>
            <a:off x="5132900" y="4858470"/>
            <a:ext cx="37381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  <a:ea typeface="Calibri" panose="020F0502020204030204" pitchFamily="34" charset="0"/>
              </a:rPr>
              <a:t>Иерархическая структура человеческой кости</a:t>
            </a:r>
            <a:endParaRPr lang="ru-RU" sz="165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F5302C-C50A-48A3-ADB9-99AD534A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123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8932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Улучшение свойств ГА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95E1FE8-5AD3-46CD-9117-40AFCDDDBD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267" y="1916326"/>
            <a:ext cx="1906405" cy="3328646"/>
          </a:xfrm>
        </p:spPr>
      </p:pic>
      <p:pic>
        <p:nvPicPr>
          <p:cNvPr id="8" name="Рисунок 7" descr="Углеродные нанотрубки, их свойства, структура и применение">
            <a:extLst>
              <a:ext uri="{FF2B5EF4-FFF2-40B4-BE49-F238E27FC236}">
                <a16:creationId xmlns:a16="http://schemas.microsoft.com/office/drawing/2014/main" id="{E0E00BE4-C5B1-41A6-9C94-33A972B46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229" y="2508259"/>
            <a:ext cx="2581367" cy="18414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343410-A930-40DD-9CEE-D1008DD5EB9E}"/>
              </a:ext>
            </a:extLst>
          </p:cNvPr>
          <p:cNvSpPr txBox="1"/>
          <p:nvPr/>
        </p:nvSpPr>
        <p:spPr>
          <a:xfrm>
            <a:off x="4384042" y="5294823"/>
            <a:ext cx="389211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Армирование керамики ГА за счёт МУНТ</a:t>
            </a:r>
            <a:endParaRPr lang="ru-RU" sz="1650" dirty="0"/>
          </a:p>
        </p:txBody>
      </p:sp>
      <p:pic>
        <p:nvPicPr>
          <p:cNvPr id="5" name="Рисунок 4" descr="Назад со сплошной заливкой">
            <a:extLst>
              <a:ext uri="{FF2B5EF4-FFF2-40B4-BE49-F238E27FC236}">
                <a16:creationId xmlns:a16="http://schemas.microsoft.com/office/drawing/2014/main" id="{88A1CFA5-40EF-4F98-88B8-C914590F9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1337221">
            <a:off x="5542279" y="2162280"/>
            <a:ext cx="1884689" cy="708869"/>
          </a:xfrm>
          <a:prstGeom prst="rect">
            <a:avLst/>
          </a:prstGeom>
        </p:spPr>
      </p:pic>
      <p:pic>
        <p:nvPicPr>
          <p:cNvPr id="11" name="Рисунок 10" descr="Стрелка: небольшой изгиб со сплошной заливкой">
            <a:extLst>
              <a:ext uri="{FF2B5EF4-FFF2-40B4-BE49-F238E27FC236}">
                <a16:creationId xmlns:a16="http://schemas.microsoft.com/office/drawing/2014/main" id="{8DFD5373-4B08-48D8-8DBC-7F6CD87C7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660541">
            <a:off x="5566870" y="4038307"/>
            <a:ext cx="1801095" cy="685800"/>
          </a:xfrm>
          <a:prstGeom prst="rect">
            <a:avLst/>
          </a:prstGeom>
        </p:spPr>
      </p:pic>
      <p:sp>
        <p:nvSpPr>
          <p:cNvPr id="14" name="Объект 2">
            <a:extLst>
              <a:ext uri="{FF2B5EF4-FFF2-40B4-BE49-F238E27FC236}">
                <a16:creationId xmlns:a16="http://schemas.microsoft.com/office/drawing/2014/main" id="{99B2E6B5-1243-432E-AF6B-88027A6D62DF}"/>
              </a:ext>
            </a:extLst>
          </p:cNvPr>
          <p:cNvSpPr txBox="1">
            <a:spLocks/>
          </p:cNvSpPr>
          <p:nvPr/>
        </p:nvSpPr>
        <p:spPr>
          <a:xfrm>
            <a:off x="187637" y="1744765"/>
            <a:ext cx="3580592" cy="38533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37500" lvl="1" indent="0" algn="just">
              <a:buSzPct val="100000"/>
              <a:buNone/>
            </a:pPr>
            <a:r>
              <a:rPr lang="ru-RU" sz="1650" dirty="0" err="1">
                <a:solidFill>
                  <a:schemeClr val="tx1"/>
                </a:solidFill>
              </a:rPr>
              <a:t>Многостенные</a:t>
            </a:r>
            <a:r>
              <a:rPr lang="ru-RU" sz="1650" dirty="0">
                <a:solidFill>
                  <a:schemeClr val="tx1"/>
                </a:solidFill>
              </a:rPr>
              <a:t> углеродные нанотрубки(МУНТ) имеют высокую прочность и малые размеры.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В работе </a:t>
            </a:r>
            <a:r>
              <a:rPr lang="en-US" sz="1650" dirty="0">
                <a:solidFill>
                  <a:schemeClr val="tx1"/>
                </a:solidFill>
              </a:rPr>
              <a:t>[</a:t>
            </a:r>
            <a:r>
              <a:rPr lang="ru-RU" sz="1650" dirty="0">
                <a:solidFill>
                  <a:schemeClr val="tx1"/>
                </a:solidFill>
              </a:rPr>
              <a:t>1</a:t>
            </a:r>
            <a:r>
              <a:rPr lang="en-US" sz="1650" dirty="0">
                <a:solidFill>
                  <a:schemeClr val="tx1"/>
                </a:solidFill>
              </a:rPr>
              <a:t>]</a:t>
            </a:r>
            <a:r>
              <a:rPr lang="ru-RU" sz="1650" dirty="0">
                <a:solidFill>
                  <a:schemeClr val="tx1"/>
                </a:solidFill>
              </a:rPr>
              <a:t> при добавлении МУНТ 0.5 </a:t>
            </a:r>
            <a:r>
              <a:rPr lang="ru-RU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масс.% </a:t>
            </a:r>
            <a:r>
              <a:rPr lang="ru-RU" sz="1650" dirty="0">
                <a:solidFill>
                  <a:schemeClr val="tx1"/>
                </a:solidFill>
              </a:rPr>
              <a:t>повысилась прочность и твёрдость керамики ГА, однако </a:t>
            </a:r>
            <a:r>
              <a:rPr lang="ru-RU" sz="1650" b="1" dirty="0" err="1">
                <a:solidFill>
                  <a:schemeClr val="tx1"/>
                </a:solidFill>
              </a:rPr>
              <a:t>трещиностойкость</a:t>
            </a:r>
            <a:r>
              <a:rPr lang="ru-RU" sz="1650" b="1" dirty="0">
                <a:solidFill>
                  <a:schemeClr val="tx1"/>
                </a:solidFill>
              </a:rPr>
              <a:t> существенно не повысилась.</a:t>
            </a:r>
          </a:p>
          <a:p>
            <a:pPr marL="337500" lvl="1" indent="0" algn="just">
              <a:buSzPct val="100000"/>
              <a:buNone/>
            </a:pPr>
            <a:r>
              <a:rPr lang="ru-RU" sz="1650" dirty="0">
                <a:solidFill>
                  <a:schemeClr val="tx1"/>
                </a:solidFill>
              </a:rPr>
              <a:t>Необходимо подобрать оптимальное содержание МУНТ, требуется большее количество образцов.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C32809-B828-46A1-AC69-0E498FC6F671}"/>
              </a:ext>
            </a:extLst>
          </p:cNvPr>
          <p:cNvSpPr txBox="1"/>
          <p:nvPr/>
        </p:nvSpPr>
        <p:spPr>
          <a:xfrm>
            <a:off x="1004760" y="5661877"/>
            <a:ext cx="7600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fontAlgn="base">
              <a:tabLst>
                <a:tab pos="342900" algn="l"/>
              </a:tabLst>
            </a:pP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[1]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Barabashko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S.,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Tkachenko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M. V., Neiman, A. A., Ponomarev, A. N., &amp;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Rezvanova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A. E. (2020). Variation of Vickers microhardness and compression strength of the </a:t>
            </a:r>
            <a:r>
              <a:rPr lang="en-US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bioceramics</a:t>
            </a:r>
            <a:r>
              <a:rPr lang="en-US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based on hydroxyapatite by adding the multi-walled carbon nanotubes.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Applied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9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Nanoscience</a:t>
            </a:r>
            <a:r>
              <a:rPr lang="ru-RU" sz="900" dirty="0">
                <a:solidFill>
                  <a:srgbClr val="000000"/>
                </a:solidFill>
                <a:ea typeface="Times New Roman" panose="02020603050405020304" pitchFamily="18" charset="0"/>
              </a:rPr>
              <a:t>, 10(8), P. 2601-2608.</a:t>
            </a:r>
            <a:endParaRPr lang="ru-RU" sz="900" dirty="0"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1732496-5554-4115-8474-CF580927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113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300" dirty="0"/>
              <a:t>Цель работы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FF5E4C0A-25C1-4019-9F4C-BE34C5C1C5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346" y="2775157"/>
            <a:ext cx="7765322" cy="1494584"/>
          </a:xfrm>
        </p:spPr>
        <p:txBody>
          <a:bodyPr>
            <a:normAutofit/>
          </a:bodyPr>
          <a:lstStyle/>
          <a:p>
            <a:pPr indent="342900" algn="just">
              <a:spcBef>
                <a:spcPts val="900"/>
              </a:spcBef>
              <a:spcAft>
                <a:spcPts val="900"/>
              </a:spcAft>
              <a:buNone/>
            </a:pPr>
            <a:r>
              <a:rPr lang="ru-RU" sz="21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Разработка компьютерной модели материала и проведение испытаний механических свойств полученной модели, позволяющей снизить количество проводимых экспериментальных процедур.</a:t>
            </a:r>
            <a:endParaRPr lang="ru-RU" sz="180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6ADBFD1-3CF5-4D7B-8518-31E03993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54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4004" y="870344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Программная среда </a:t>
            </a:r>
            <a:r>
              <a:rPr lang="ru-RU" sz="3300" dirty="0" err="1"/>
              <a:t>Comsol</a:t>
            </a:r>
            <a:r>
              <a:rPr lang="ru-RU" sz="3300" dirty="0"/>
              <a:t> </a:t>
            </a:r>
            <a:r>
              <a:rPr lang="ru-RU" sz="3300" dirty="0" err="1"/>
              <a:t>Multiphysics</a:t>
            </a:r>
            <a:endParaRPr lang="ru-RU" sz="33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AD5BE04-A232-420F-9089-CC3C5390E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614" y="1995266"/>
            <a:ext cx="4208051" cy="3441548"/>
          </a:xfrm>
        </p:spPr>
        <p:txBody>
          <a:bodyPr>
            <a:normAutofit fontScale="77500" lnSpcReduction="20000"/>
          </a:bodyPr>
          <a:lstStyle/>
          <a:p>
            <a:pPr marL="27675" indent="0" algn="just">
              <a:buNone/>
            </a:pPr>
            <a:r>
              <a:rPr lang="ru-RU" b="1" dirty="0">
                <a:solidFill>
                  <a:srgbClr val="333333"/>
                </a:solidFill>
              </a:rPr>
              <a:t>Моделируйте реальные системы, устройства и процессы с помощью продуктов компании COMSOL</a:t>
            </a:r>
            <a:r>
              <a:rPr lang="en-US" b="1" dirty="0">
                <a:solidFill>
                  <a:srgbClr val="333333"/>
                </a:solidFill>
              </a:rPr>
              <a:t>:</a:t>
            </a:r>
            <a:endParaRPr lang="ru-RU" b="1" dirty="0">
              <a:solidFill>
                <a:srgbClr val="333333"/>
              </a:solidFill>
            </a:endParaRPr>
          </a:p>
          <a:p>
            <a:pPr marL="0" lvl="1" indent="0" algn="just">
              <a:buNone/>
            </a:pPr>
            <a:r>
              <a:rPr lang="ru-RU" sz="1500" dirty="0">
                <a:solidFill>
                  <a:srgbClr val="585858"/>
                </a:solidFill>
                <a:sym typeface="Wingdings" panose="05000000000000000000" pitchFamily="2" charset="2"/>
              </a:rPr>
              <a:t>	 </a:t>
            </a:r>
            <a:r>
              <a:rPr lang="en-US" sz="2000" dirty="0">
                <a:sym typeface="Wingdings" panose="05000000000000000000" pitchFamily="2" charset="2"/>
              </a:rPr>
              <a:t></a:t>
            </a:r>
            <a:r>
              <a:rPr lang="ru-RU" sz="2000" dirty="0">
                <a:sym typeface="Wingdings" panose="05000000000000000000" pitchFamily="2" charset="2"/>
              </a:rPr>
              <a:t>  </a:t>
            </a:r>
            <a:r>
              <a:rPr lang="ru-RU" sz="2000" dirty="0"/>
              <a:t>Универсальные продукты для численного моделирования на основе передовых методов.</a:t>
            </a:r>
          </a:p>
          <a:p>
            <a:pPr marL="27675" indent="0" algn="just">
              <a:buNone/>
            </a:pPr>
            <a:r>
              <a:rPr lang="ru-RU" dirty="0"/>
              <a:t>	</a:t>
            </a:r>
            <a:r>
              <a:rPr lang="en-US" dirty="0">
                <a:sym typeface="Wingdings" panose="05000000000000000000" pitchFamily="2" charset="2"/>
              </a:rPr>
              <a:t> 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Моделирование полностью сопряженных и отдельных физических процессов.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Полный набор инструментов моделирования, от геометрии до визуализации результатов.</a:t>
            </a:r>
          </a:p>
          <a:p>
            <a:pPr marL="27675" indent="0" algn="just">
              <a:buNone/>
            </a:pPr>
            <a:r>
              <a:rPr lang="ru-RU" dirty="0"/>
              <a:t>	 </a:t>
            </a:r>
            <a:r>
              <a:rPr lang="en-US" dirty="0">
                <a:sym typeface="Wingdings" panose="05000000000000000000" pitchFamily="2" charset="2"/>
              </a:rPr>
              <a:t> </a:t>
            </a:r>
            <a:r>
              <a:rPr lang="ru-RU" dirty="0">
                <a:sym typeface="Wingdings" panose="05000000000000000000" pitchFamily="2" charset="2"/>
              </a:rPr>
              <a:t> </a:t>
            </a:r>
            <a:r>
              <a:rPr lang="ru-RU" dirty="0"/>
              <a:t>Удобные инструменты создания и доставки приложений для моделирования.</a:t>
            </a:r>
            <a:endParaRPr lang="ru-RU" b="0" i="0" dirty="0">
              <a:effectLst/>
            </a:endParaRPr>
          </a:p>
          <a:p>
            <a:pPr marL="27675" indent="0"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D4A126E-30FD-46D8-9142-27E449E414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0" b="99514" l="6542" r="93250">
                        <a14:foregroundMark x1="9346" y1="25446" x2="7477" y2="83793"/>
                        <a14:foregroundMark x1="7477" y1="83793" x2="16303" y2="89951"/>
                        <a14:foregroundMark x1="16303" y1="89951" x2="25441" y2="87682"/>
                        <a14:foregroundMark x1="25441" y1="87682" x2="63759" y2="90762"/>
                        <a14:foregroundMark x1="63759" y1="90762" x2="66251" y2="89465"/>
                        <a14:foregroundMark x1="69470" y1="54133" x2="69263" y2="98541"/>
                        <a14:foregroundMark x1="69263" y1="98541" x2="81724" y2="99676"/>
                        <a14:foregroundMark x1="81724" y1="99676" x2="90862" y2="97893"/>
                        <a14:foregroundMark x1="90862" y1="97893" x2="89616" y2="83144"/>
                        <a14:foregroundMark x1="89616" y1="83144" x2="90862" y2="69206"/>
                        <a14:foregroundMark x1="90862" y1="69206" x2="86812" y2="56240"/>
                        <a14:foregroundMark x1="86812" y1="56240" x2="70197" y2="55916"/>
                        <a14:foregroundMark x1="83074" y1="77958" x2="74247" y2="82820"/>
                        <a14:foregroundMark x1="74247" y1="82820" x2="79232" y2="94652"/>
                        <a14:foregroundMark x1="79232" y1="94652" x2="82035" y2="81524"/>
                        <a14:foregroundMark x1="84424" y1="97893" x2="72378" y2="97083"/>
                        <a14:foregroundMark x1="72897" y1="80875" x2="83385" y2="69044"/>
                        <a14:foregroundMark x1="11838" y1="88817" x2="7165" y2="76175"/>
                        <a14:foregroundMark x1="7165" y1="76175" x2="7788" y2="17828"/>
                        <a14:foregroundMark x1="7269" y1="18801" x2="15888" y2="14100"/>
                        <a14:foregroundMark x1="15888" y1="14100" x2="19211" y2="14911"/>
                        <a14:foregroundMark x1="18899" y1="14100" x2="37279" y2="11669"/>
                        <a14:foregroundMark x1="37279" y1="11669" x2="59086" y2="14911"/>
                        <a14:foregroundMark x1="60125" y1="14100" x2="78920" y2="10697"/>
                        <a14:foregroundMark x1="78920" y1="10697" x2="83593" y2="22690"/>
                        <a14:foregroundMark x1="83593" y1="22690" x2="84112" y2="51540"/>
                        <a14:foregroundMark x1="68328" y1="55916" x2="68432" y2="97893"/>
                        <a14:foregroundMark x1="41952" y1="93679" x2="44652" y2="97569"/>
                        <a14:foregroundMark x1="9865" y1="87844" x2="7996" y2="84441"/>
                        <a14:foregroundMark x1="76636" y1="53809" x2="86397" y2="53647"/>
                        <a14:foregroundMark x1="86397" y1="53647" x2="91381" y2="67423"/>
                        <a14:foregroundMark x1="91381" y1="67423" x2="91693" y2="92058"/>
                        <a14:foregroundMark x1="80893" y1="51540" x2="86501" y2="50891"/>
                        <a14:foregroundMark x1="88474" y1="51540" x2="90862" y2="52512"/>
                        <a14:foregroundMark x1="68120" y1="52512" x2="68744" y2="59643"/>
                        <a14:foregroundMark x1="69367" y1="52350" x2="78089" y2="51540"/>
                        <a14:foregroundMark x1="67186" y1="55592" x2="67705" y2="65154"/>
                        <a14:foregroundMark x1="67186" y1="65964" x2="67497" y2="80065"/>
                        <a14:foregroundMark x1="67497" y1="80065" x2="66667" y2="83468"/>
                        <a14:foregroundMark x1="67809" y1="82010" x2="67394" y2="92545"/>
                        <a14:foregroundMark x1="67705" y1="93517" x2="67705" y2="99514"/>
                        <a14:foregroundMark x1="93043" y1="97569" x2="93354" y2="84279"/>
                        <a14:foregroundMark x1="6542" y1="32253" x2="6854" y2="18152"/>
                        <a14:foregroundMark x1="6854" y1="18152" x2="13915" y2="13614"/>
                      </a14:backgroundRemoval>
                    </a14:imgEffect>
                  </a14:imgLayer>
                </a14:imgProps>
              </a:ext>
            </a:extLst>
          </a:blip>
          <a:srcRect t="11757" b="-52"/>
          <a:stretch/>
        </p:blipFill>
        <p:spPr>
          <a:xfrm>
            <a:off x="4587336" y="2427154"/>
            <a:ext cx="4556664" cy="2577773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D55FAF-F804-4517-958F-03C84A4C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7067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5218" y="649995"/>
            <a:ext cx="7765322" cy="972459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311143" y="5372239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структура образца</a:t>
            </a:r>
            <a:endParaRPr lang="ru-RU" sz="16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FF7B8-5862-4DF0-AD7C-9748E3664B7B}"/>
              </a:ext>
            </a:extLst>
          </p:cNvPr>
          <p:cNvSpPr txBox="1"/>
          <p:nvPr/>
        </p:nvSpPr>
        <p:spPr>
          <a:xfrm>
            <a:off x="3427093" y="4876190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Задание материала</a:t>
            </a:r>
            <a:endParaRPr lang="ru-RU" sz="16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09144-2818-43B7-B050-302E0CC75B4D}"/>
              </a:ext>
            </a:extLst>
          </p:cNvPr>
          <p:cNvSpPr txBox="1"/>
          <p:nvPr/>
        </p:nvSpPr>
        <p:spPr>
          <a:xfrm>
            <a:off x="6543042" y="5372240"/>
            <a:ext cx="21615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Генерация конечно-элементной сетки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7E97A6-2D46-4E1E-8216-8D2E37E0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520" y="2322966"/>
            <a:ext cx="3698804" cy="255322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F8DA03-13C7-468A-A907-8834AEDB8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30" y="1667745"/>
            <a:ext cx="2207199" cy="370309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F7F24E1-3CA5-42ED-ACCC-B51706FB8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489" y="1744313"/>
            <a:ext cx="2207200" cy="371052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C23341-441E-4C2E-831F-C21FEC20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292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9339" y="892195"/>
            <a:ext cx="7765322" cy="727838"/>
          </a:xfrm>
        </p:spPr>
        <p:txBody>
          <a:bodyPr>
            <a:noAutofit/>
          </a:bodyPr>
          <a:lstStyle/>
          <a:p>
            <a:pPr algn="ctr"/>
            <a:r>
              <a:rPr lang="ru-RU" sz="3300" dirty="0"/>
              <a:t>Построение компьютерной модели керамического материала ГА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79934C-DB10-4AF5-80DC-D3CAC3DFF29E}"/>
              </a:ext>
            </a:extLst>
          </p:cNvPr>
          <p:cNvSpPr txBox="1"/>
          <p:nvPr/>
        </p:nvSpPr>
        <p:spPr>
          <a:xfrm>
            <a:off x="5658922" y="5434975"/>
            <a:ext cx="21615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Настройка решателя</a:t>
            </a:r>
            <a:endParaRPr lang="ru-RU" sz="16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5CC662-E6D8-4224-B799-C79DA0ED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08" y="1791663"/>
            <a:ext cx="3705401" cy="366797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B8D7E29-46FD-4141-BCC5-E9974E86D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74" y="1791663"/>
            <a:ext cx="2248682" cy="36679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5BA30-FF83-4A39-B934-D1C00656CC00}"/>
              </a:ext>
            </a:extLst>
          </p:cNvPr>
          <p:cNvSpPr txBox="1"/>
          <p:nvPr/>
        </p:nvSpPr>
        <p:spPr>
          <a:xfrm>
            <a:off x="1032558" y="5434975"/>
            <a:ext cx="248891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50" dirty="0">
                <a:solidFill>
                  <a:srgbClr val="000000"/>
                </a:solidFill>
              </a:rPr>
              <a:t>Реализован модуль </a:t>
            </a:r>
            <a:r>
              <a:rPr lang="ru-RU" sz="165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“Механика конструкций”</a:t>
            </a:r>
            <a:endParaRPr lang="ru-RU" sz="165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7F552AF-26B7-46F3-89BD-195EBEED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18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346" y="766360"/>
            <a:ext cx="7765322" cy="727838"/>
          </a:xfrm>
        </p:spPr>
        <p:txBody>
          <a:bodyPr>
            <a:normAutofit/>
          </a:bodyPr>
          <a:lstStyle/>
          <a:p>
            <a:pPr algn="ctr"/>
            <a:r>
              <a:rPr lang="ru-RU" sz="3300" dirty="0"/>
              <a:t>Результаты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2B964-47B3-4FC7-BA8E-975BE879FF5D}"/>
              </a:ext>
            </a:extLst>
          </p:cNvPr>
          <p:cNvSpPr txBox="1"/>
          <p:nvPr/>
        </p:nvSpPr>
        <p:spPr>
          <a:xfrm>
            <a:off x="3487221" y="5628439"/>
            <a:ext cx="2161572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350" dirty="0">
                <a:solidFill>
                  <a:srgbClr val="000000"/>
                </a:solidFill>
              </a:rPr>
              <a:t> </a:t>
            </a:r>
            <a:endParaRPr lang="ru-RU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74AB7-AC8D-4B2D-BBB6-1040DDC42FE1}"/>
              </a:ext>
            </a:extLst>
          </p:cNvPr>
          <p:cNvSpPr txBox="1"/>
          <p:nvPr/>
        </p:nvSpPr>
        <p:spPr>
          <a:xfrm>
            <a:off x="2283905" y="5548815"/>
            <a:ext cx="4894279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50" dirty="0"/>
              <a:t>Компьютерная модель керамического материала 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83BB64-D0F3-4F2A-ADDB-7D8088BEA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2" y="1377799"/>
            <a:ext cx="8472377" cy="4171016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453F45-26BD-4F12-A894-7A4C7E8D9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CFF58-76D3-45E4-AEA7-5CBD7A5506C7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4687398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1108</TotalTime>
  <Words>1162</Words>
  <Application>Microsoft Office PowerPoint</Application>
  <PresentationFormat>Экран (4:3)</PresentationFormat>
  <Paragraphs>90</Paragraphs>
  <Slides>12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Times New Roman</vt:lpstr>
      <vt:lpstr>Wingdings 2</vt:lpstr>
      <vt:lpstr>Ретро</vt:lpstr>
      <vt:lpstr>МОДЕЛИРОВАНИЕ РАСПРОСТРАНЕНИЯ ТРЕЩИН В КЕРАМИКЕ ИЗ ГИДРОКСИАПАТИТА    </vt:lpstr>
      <vt:lpstr>Актуальность</vt:lpstr>
      <vt:lpstr>Гидроксиапатит(ГА)</vt:lpstr>
      <vt:lpstr>Улучшение свойств ГА</vt:lpstr>
      <vt:lpstr>Цель работы</vt:lpstr>
      <vt:lpstr>Программная среда Comsol Multiphysics</vt:lpstr>
      <vt:lpstr>Построение компьютерной модели керамического материала ГА</vt:lpstr>
      <vt:lpstr>Построение компьютерной модели керамического материала ГА</vt:lpstr>
      <vt:lpstr>Результаты работы</vt:lpstr>
      <vt:lpstr>Результаты работы</vt:lpstr>
      <vt:lpstr>Заключение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ПО Проект ГПО КСУП-1807</dc:title>
  <dc:creator>Екатерина</dc:creator>
  <cp:lastModifiedBy>Gleb B</cp:lastModifiedBy>
  <cp:revision>90</cp:revision>
  <dcterms:created xsi:type="dcterms:W3CDTF">2020-12-15T10:38:18Z</dcterms:created>
  <dcterms:modified xsi:type="dcterms:W3CDTF">2022-05-27T04:27:17Z</dcterms:modified>
</cp:coreProperties>
</file>